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0" r:id="rId3"/>
    <p:sldId id="302" r:id="rId4"/>
    <p:sldId id="292" r:id="rId5"/>
    <p:sldId id="295" r:id="rId6"/>
    <p:sldId id="291" r:id="rId7"/>
    <p:sldId id="294" r:id="rId8"/>
    <p:sldId id="287" r:id="rId9"/>
    <p:sldId id="268" r:id="rId10"/>
    <p:sldId id="297" r:id="rId11"/>
    <p:sldId id="298" r:id="rId12"/>
    <p:sldId id="300" r:id="rId13"/>
    <p:sldId id="303"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AY KAYA" initials="KK" lastIdx="1" clrIdx="0">
    <p:extLst>
      <p:ext uri="{19B8F6BF-5375-455C-9EA6-DF929625EA0E}">
        <p15:presenceInfo xmlns:p15="http://schemas.microsoft.com/office/powerpoint/2012/main" userId="KORAY KA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DBF01-F4C4-4581-9155-5EB0311946B2}" v="1" dt="2021-12-24T07:25:29.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2DA7F-54BA-4CF8-AD3C-E7ED9729B816}" type="datetimeFigureOut">
              <a:rPr lang="tr-TR" smtClean="0"/>
              <a:t>1.02.2023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01390-9EBA-47F6-969D-387CFB1DB714}" type="slidenum">
              <a:rPr lang="tr-TR" smtClean="0"/>
              <a:t>‹#›</a:t>
            </a:fld>
            <a:endParaRPr lang="tr-TR"/>
          </a:p>
        </p:txBody>
      </p:sp>
    </p:spTree>
    <p:extLst>
      <p:ext uri="{BB962C8B-B14F-4D97-AF65-F5344CB8AC3E}">
        <p14:creationId xmlns:p14="http://schemas.microsoft.com/office/powerpoint/2010/main" val="243143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10A405-BF6F-4813-9EDC-65AE08F4C99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9175668-0E67-4797-9203-00BF05F4D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0572A2B-8982-49D0-B6AC-53DCBD9877ED}"/>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5" name="Alt Bilgi Yer Tutucusu 4">
            <a:extLst>
              <a:ext uri="{FF2B5EF4-FFF2-40B4-BE49-F238E27FC236}">
                <a16:creationId xmlns:a16="http://schemas.microsoft.com/office/drawing/2014/main" id="{E3D75919-1CE7-4F24-9D18-DDD152A2C9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A96551-2AF8-40D2-BEB8-7A0123E7CB86}"/>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327734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A7C946-5F25-4A52-9C41-F7F184275BB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B6B0A04-975F-401A-87AB-0D6290EE310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A5738F0-ED29-4025-B8E7-818237EF4720}"/>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5" name="Alt Bilgi Yer Tutucusu 4">
            <a:extLst>
              <a:ext uri="{FF2B5EF4-FFF2-40B4-BE49-F238E27FC236}">
                <a16:creationId xmlns:a16="http://schemas.microsoft.com/office/drawing/2014/main" id="{E95DF45F-EB6E-416B-9879-41FB584B71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82B9EDE-40BD-4560-958B-58E715248F48}"/>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332404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017893D-BA5E-46E0-A5ED-96693AE68E4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1DD885F-2078-43A1-AE8A-0F2D53A0B7F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1E5098-84B3-48CC-8F52-6894F8F54E87}"/>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5" name="Alt Bilgi Yer Tutucusu 4">
            <a:extLst>
              <a:ext uri="{FF2B5EF4-FFF2-40B4-BE49-F238E27FC236}">
                <a16:creationId xmlns:a16="http://schemas.microsoft.com/office/drawing/2014/main" id="{BF60C587-3C96-4D61-8396-DDA6B59FE4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6AFA08-359C-4D5F-89E9-4E111F212BF3}"/>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152913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971708-1B53-4143-9D2D-BD07A73285C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DDB0D82-0DEB-4F7F-B9DA-4EEA0060C62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85B78D-B061-4D8E-BF42-77281A88ABAC}"/>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5" name="Alt Bilgi Yer Tutucusu 4">
            <a:extLst>
              <a:ext uri="{FF2B5EF4-FFF2-40B4-BE49-F238E27FC236}">
                <a16:creationId xmlns:a16="http://schemas.microsoft.com/office/drawing/2014/main" id="{0B84B174-72D5-4CC9-8421-2DFABF6191C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745F79-6C09-42FA-A0EF-1974257F80AC}"/>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258434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54C2C-40E8-4AB8-BE6A-E60DD5050F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1D716E1-B344-4C8E-8EA4-C0FF30BBC8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E526021-F2D4-41E7-83D8-D769E2220B23}"/>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5" name="Alt Bilgi Yer Tutucusu 4">
            <a:extLst>
              <a:ext uri="{FF2B5EF4-FFF2-40B4-BE49-F238E27FC236}">
                <a16:creationId xmlns:a16="http://schemas.microsoft.com/office/drawing/2014/main" id="{5E1DCD14-CD38-4590-BD94-B9537BCE1F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308BDA-39CC-4810-AB96-133F7FB25C86}"/>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171686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F62E5B-5241-444F-B045-7EB6B861F6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8D371B3-ACA8-4474-A07D-C082B0549F2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BD37D1-EEFF-4E39-82FC-E4EEDB5837F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0B2D403-BCC8-49AD-801F-4CE499751784}"/>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6" name="Alt Bilgi Yer Tutucusu 5">
            <a:extLst>
              <a:ext uri="{FF2B5EF4-FFF2-40B4-BE49-F238E27FC236}">
                <a16:creationId xmlns:a16="http://schemas.microsoft.com/office/drawing/2014/main" id="{E170E9EB-6EA1-4D4B-B67A-75F55E3663F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42D84B6-7165-4269-9F01-9FB2FA45794F}"/>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12623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31C385-23E2-4631-BC20-7854277394A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D627A4-722A-4C21-B650-900F216840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186409-6A6A-4593-A5B3-B6DEA460C84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DA2E2C1-E8BE-4FEA-A864-455700A5F7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133CA6E-60C8-4D82-AE7B-AB2D5C2368C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9936BE3-9655-4895-9A9C-54B2A55C11E1}"/>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8" name="Alt Bilgi Yer Tutucusu 7">
            <a:extLst>
              <a:ext uri="{FF2B5EF4-FFF2-40B4-BE49-F238E27FC236}">
                <a16:creationId xmlns:a16="http://schemas.microsoft.com/office/drawing/2014/main" id="{38BEB5DB-AD9C-4DE1-9A30-0DB2BE12D93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1170B47-063B-4662-ADBB-4D169DBAF655}"/>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65899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E4695D-F6DE-42FD-856B-58C71009D3E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8BCAAD9-7030-4B08-A3AC-F84E5AE16116}"/>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4" name="Alt Bilgi Yer Tutucusu 3">
            <a:extLst>
              <a:ext uri="{FF2B5EF4-FFF2-40B4-BE49-F238E27FC236}">
                <a16:creationId xmlns:a16="http://schemas.microsoft.com/office/drawing/2014/main" id="{997B8377-BF74-487F-9094-54871ABE434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7DD469A-EB48-4538-B254-7A3BD2CCD273}"/>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116349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78C64BA-CC40-45D1-9FCF-407160E53FD1}"/>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3" name="Alt Bilgi Yer Tutucusu 2">
            <a:extLst>
              <a:ext uri="{FF2B5EF4-FFF2-40B4-BE49-F238E27FC236}">
                <a16:creationId xmlns:a16="http://schemas.microsoft.com/office/drawing/2014/main" id="{2F671D60-D21E-4BF1-8801-F2E2A2D10CA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FB24B6D-5E07-4E19-9220-3B54CF8D4F59}"/>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328587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BF07C9-59D4-42BD-9492-1A4BAB1119D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0F5898-ED03-4DC6-A9A8-CA9CEEE1D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34D774B-378B-48A9-8F62-AEA7A2EDA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8B7A686-473F-4A3F-9147-74B85478ECC7}"/>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6" name="Alt Bilgi Yer Tutucusu 5">
            <a:extLst>
              <a:ext uri="{FF2B5EF4-FFF2-40B4-BE49-F238E27FC236}">
                <a16:creationId xmlns:a16="http://schemas.microsoft.com/office/drawing/2014/main" id="{299FFA76-A382-4701-A967-858F92DB953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3D59269-80D1-4679-B1D7-CE1910F30A5B}"/>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264375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BE1BB8-BA7C-49D7-A492-B64883650C4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DE8D04-9CF6-4978-90AD-449EDA48A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1F68F34-FC81-4179-9F10-00D19C6BA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E29315-B264-4859-8BA4-4F310E696B57}"/>
              </a:ext>
            </a:extLst>
          </p:cNvPr>
          <p:cNvSpPr>
            <a:spLocks noGrp="1"/>
          </p:cNvSpPr>
          <p:nvPr>
            <p:ph type="dt" sz="half" idx="10"/>
          </p:nvPr>
        </p:nvSpPr>
        <p:spPr/>
        <p:txBody>
          <a:bodyPr/>
          <a:lstStyle/>
          <a:p>
            <a:fld id="{6F5422D9-B5D2-4570-A518-A832C279ECA5}" type="datetimeFigureOut">
              <a:rPr lang="tr-TR" smtClean="0"/>
              <a:t>1.02.2023</a:t>
            </a:fld>
            <a:endParaRPr lang="tr-TR"/>
          </a:p>
        </p:txBody>
      </p:sp>
      <p:sp>
        <p:nvSpPr>
          <p:cNvPr id="6" name="Alt Bilgi Yer Tutucusu 5">
            <a:extLst>
              <a:ext uri="{FF2B5EF4-FFF2-40B4-BE49-F238E27FC236}">
                <a16:creationId xmlns:a16="http://schemas.microsoft.com/office/drawing/2014/main" id="{78B671F6-40D6-440A-83F3-71EE5785BF5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4CE90A8-FD99-4E0D-875A-5D8E2F7530F8}"/>
              </a:ext>
            </a:extLst>
          </p:cNvPr>
          <p:cNvSpPr>
            <a:spLocks noGrp="1"/>
          </p:cNvSpPr>
          <p:nvPr>
            <p:ph type="sldNum" sz="quarter" idx="12"/>
          </p:nvPr>
        </p:nvSpPr>
        <p:spPr/>
        <p:txBody>
          <a:bodyPr/>
          <a:lstStyle/>
          <a:p>
            <a:fld id="{92953065-A795-4709-901E-CD05108D3847}" type="slidenum">
              <a:rPr lang="tr-TR" smtClean="0"/>
              <a:t>‹#›</a:t>
            </a:fld>
            <a:endParaRPr lang="tr-TR"/>
          </a:p>
        </p:txBody>
      </p:sp>
    </p:spTree>
    <p:extLst>
      <p:ext uri="{BB962C8B-B14F-4D97-AF65-F5344CB8AC3E}">
        <p14:creationId xmlns:p14="http://schemas.microsoft.com/office/powerpoint/2010/main" val="363308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10CE9F0-6FD8-411C-A869-03C9CF8C2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83C009A-3CC5-432E-951A-BA117E7C6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8BAD03-CFD6-4429-8E48-F156CF5DC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422D9-B5D2-4570-A518-A832C279ECA5}" type="datetimeFigureOut">
              <a:rPr lang="tr-TR" smtClean="0"/>
              <a:t>1.02.2023</a:t>
            </a:fld>
            <a:endParaRPr lang="tr-TR"/>
          </a:p>
        </p:txBody>
      </p:sp>
      <p:sp>
        <p:nvSpPr>
          <p:cNvPr id="5" name="Alt Bilgi Yer Tutucusu 4">
            <a:extLst>
              <a:ext uri="{FF2B5EF4-FFF2-40B4-BE49-F238E27FC236}">
                <a16:creationId xmlns:a16="http://schemas.microsoft.com/office/drawing/2014/main" id="{8000F628-0F3F-498E-8645-72D82FCB2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A85581A-3186-402B-A8A1-3FC1C6CBD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3065-A795-4709-901E-CD05108D3847}" type="slidenum">
              <a:rPr lang="tr-TR" smtClean="0"/>
              <a:t>‹#›</a:t>
            </a:fld>
            <a:endParaRPr lang="tr-TR"/>
          </a:p>
        </p:txBody>
      </p:sp>
    </p:spTree>
    <p:extLst>
      <p:ext uri="{BB962C8B-B14F-4D97-AF65-F5344CB8AC3E}">
        <p14:creationId xmlns:p14="http://schemas.microsoft.com/office/powerpoint/2010/main" val="219129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220C1-84AD-4520-A9BC-2AC1E089454C}"/>
              </a:ext>
            </a:extLst>
          </p:cNvPr>
          <p:cNvSpPr>
            <a:spLocks noGrp="1"/>
          </p:cNvSpPr>
          <p:nvPr>
            <p:ph type="title"/>
          </p:nvPr>
        </p:nvSpPr>
        <p:spPr>
          <a:xfrm>
            <a:off x="1064444" y="550381"/>
            <a:ext cx="10515600" cy="1642784"/>
          </a:xfrm>
        </p:spPr>
        <p:txBody>
          <a:bodyPr>
            <a:normAutofit fontScale="90000"/>
          </a:bodyPr>
          <a:lstStyle/>
          <a:p>
            <a:pPr algn="ctr"/>
            <a:r>
              <a:rPr lang="tr-TR" b="1" dirty="0"/>
              <a:t>Erasmus Programı</a:t>
            </a:r>
            <a:br>
              <a:rPr lang="tr-TR" b="1" dirty="0"/>
            </a:br>
            <a:r>
              <a:rPr lang="tr-TR" b="1" dirty="0"/>
              <a:t>Bilgilendirme Sunumu</a:t>
            </a:r>
            <a:br>
              <a:rPr lang="tr-TR" b="1" dirty="0"/>
            </a:br>
            <a:r>
              <a:rPr lang="tr-TR" sz="4000" b="1" dirty="0"/>
              <a:t>2022</a:t>
            </a:r>
            <a:br>
              <a:rPr lang="tr-TR" b="1" dirty="0"/>
            </a:br>
            <a:endParaRPr lang="tr-TR" b="1" dirty="0"/>
          </a:p>
        </p:txBody>
      </p:sp>
      <p:sp>
        <p:nvSpPr>
          <p:cNvPr id="3" name="İçerik Yer Tutucusu 2">
            <a:extLst>
              <a:ext uri="{FF2B5EF4-FFF2-40B4-BE49-F238E27FC236}">
                <a16:creationId xmlns:a16="http://schemas.microsoft.com/office/drawing/2014/main" id="{D5B33D56-A0CE-45B1-B1E9-72DC440E55BE}"/>
              </a:ext>
            </a:extLst>
          </p:cNvPr>
          <p:cNvSpPr>
            <a:spLocks noGrp="1"/>
          </p:cNvSpPr>
          <p:nvPr>
            <p:ph idx="1"/>
          </p:nvPr>
        </p:nvSpPr>
        <p:spPr>
          <a:xfrm>
            <a:off x="1064444" y="4195631"/>
            <a:ext cx="10515600" cy="1084083"/>
          </a:xfrm>
        </p:spPr>
        <p:txBody>
          <a:bodyPr/>
          <a:lstStyle/>
          <a:p>
            <a:pPr marL="0" indent="0" algn="ctr">
              <a:buNone/>
            </a:pPr>
            <a:r>
              <a:rPr lang="tr-TR" dirty="0"/>
              <a:t>Erasmus Kurum Koordinatörlüğü</a:t>
            </a:r>
          </a:p>
          <a:p>
            <a:pPr marL="0" indent="0" algn="ctr">
              <a:buNone/>
            </a:pPr>
            <a:r>
              <a:rPr lang="tr-TR" dirty="0"/>
              <a:t>Dış İlişkiler Genel Koordinatörlüğü</a:t>
            </a:r>
          </a:p>
        </p:txBody>
      </p:sp>
      <p:pic>
        <p:nvPicPr>
          <p:cNvPr id="1026" name="Picture 2" descr="ulusal-ajans | GÖNDER">
            <a:extLst>
              <a:ext uri="{FF2B5EF4-FFF2-40B4-BE49-F238E27FC236}">
                <a16:creationId xmlns:a16="http://schemas.microsoft.com/office/drawing/2014/main" id="{0F17ABBE-FE24-4332-B3F2-D0948F20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326" y="5194340"/>
            <a:ext cx="2985697" cy="111328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1410A0F8-3200-4B26-A741-993CB3F51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633" y="2191160"/>
            <a:ext cx="3145222" cy="2006477"/>
          </a:xfrm>
          <a:prstGeom prst="rect">
            <a:avLst/>
          </a:prstGeom>
        </p:spPr>
      </p:pic>
      <p:pic>
        <p:nvPicPr>
          <p:cNvPr id="1036" name="Picture 12" descr="ERU International Office">
            <a:extLst>
              <a:ext uri="{FF2B5EF4-FFF2-40B4-BE49-F238E27FC236}">
                <a16:creationId xmlns:a16="http://schemas.microsoft.com/office/drawing/2014/main" id="{AC34CDFA-5CD3-44B4-AFC9-A58D0DB0F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619" y="5232907"/>
            <a:ext cx="3148425" cy="111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69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318"/>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2477264" y="1372923"/>
            <a:ext cx="6278250" cy="523220"/>
          </a:xfrm>
          <a:prstGeom prst="rect">
            <a:avLst/>
          </a:prstGeom>
          <a:noFill/>
        </p:spPr>
        <p:txBody>
          <a:bodyPr wrap="square">
            <a:spAutoFit/>
          </a:bodyPr>
          <a:lstStyle/>
          <a:p>
            <a:pPr algn="ctr"/>
            <a:r>
              <a:rPr lang="tr-TR" sz="2800" dirty="0"/>
              <a:t>ÖĞRENİM HAREKETLİLİĞİ </a:t>
            </a:r>
          </a:p>
        </p:txBody>
      </p:sp>
      <p:sp>
        <p:nvSpPr>
          <p:cNvPr id="6" name="İçerik Yer Tutucusu 2">
            <a:extLst>
              <a:ext uri="{FF2B5EF4-FFF2-40B4-BE49-F238E27FC236}">
                <a16:creationId xmlns:a16="http://schemas.microsoft.com/office/drawing/2014/main" id="{27E28CBE-247A-4279-9228-A323ACA18FD0}"/>
              </a:ext>
            </a:extLst>
          </p:cNvPr>
          <p:cNvSpPr>
            <a:spLocks noGrp="1"/>
          </p:cNvSpPr>
          <p:nvPr>
            <p:ph idx="1"/>
          </p:nvPr>
        </p:nvSpPr>
        <p:spPr>
          <a:xfrm>
            <a:off x="838200" y="2179587"/>
            <a:ext cx="10515600" cy="3100336"/>
          </a:xfrm>
        </p:spPr>
        <p:txBody>
          <a:bodyPr>
            <a:normAutofit fontScale="85000" lnSpcReduction="10000"/>
          </a:bodyPr>
          <a:lstStyle/>
          <a:p>
            <a:pPr marL="0" indent="0">
              <a:buNone/>
            </a:pPr>
            <a:r>
              <a:rPr lang="tr-TR" dirty="0"/>
              <a:t>• Fakültenin/bölümün mevcut ikili anlaşmalarındaki kontenjanlar için başvurulur</a:t>
            </a:r>
          </a:p>
          <a:p>
            <a:pPr marL="0" indent="0">
              <a:buNone/>
            </a:pPr>
            <a:endParaRPr lang="tr-TR" dirty="0"/>
          </a:p>
          <a:p>
            <a:pPr marL="0" indent="0">
              <a:buNone/>
            </a:pPr>
            <a:r>
              <a:rPr lang="tr-TR" dirty="0"/>
              <a:t>• Öğrenim programının bir bölümü paydaş üniversitede geçirilir</a:t>
            </a:r>
          </a:p>
          <a:p>
            <a:pPr marL="0" indent="0">
              <a:buNone/>
            </a:pPr>
            <a:endParaRPr lang="tr-TR" dirty="0"/>
          </a:p>
          <a:p>
            <a:pPr marL="0" indent="0">
              <a:buNone/>
            </a:pPr>
            <a:r>
              <a:rPr lang="tr-TR" dirty="0"/>
              <a:t>• Alınan ders ve krediler transfer edilir, tanınma sağlanır</a:t>
            </a:r>
          </a:p>
          <a:p>
            <a:pPr marL="0" indent="0">
              <a:buNone/>
            </a:pPr>
            <a:endParaRPr lang="tr-TR" dirty="0"/>
          </a:p>
          <a:p>
            <a:pPr marL="0" indent="0">
              <a:buNone/>
            </a:pPr>
            <a:r>
              <a:rPr lang="tr-TR" dirty="0"/>
              <a:t>• Gidilen üniversitenin başvuru ön koşullarının da sağlanması gerekir; dil şartı gibi</a:t>
            </a:r>
          </a:p>
          <a:p>
            <a:endParaRPr lang="tr-TR" dirty="0"/>
          </a:p>
        </p:txBody>
      </p:sp>
    </p:spTree>
    <p:extLst>
      <p:ext uri="{BB962C8B-B14F-4D97-AF65-F5344CB8AC3E}">
        <p14:creationId xmlns:p14="http://schemas.microsoft.com/office/powerpoint/2010/main" val="224157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318"/>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2477264" y="1372923"/>
            <a:ext cx="6278250" cy="523220"/>
          </a:xfrm>
          <a:prstGeom prst="rect">
            <a:avLst/>
          </a:prstGeom>
          <a:noFill/>
        </p:spPr>
        <p:txBody>
          <a:bodyPr wrap="square">
            <a:spAutoFit/>
          </a:bodyPr>
          <a:lstStyle/>
          <a:p>
            <a:pPr algn="ctr"/>
            <a:r>
              <a:rPr lang="tr-TR" sz="2800" dirty="0"/>
              <a:t>STAJ HAREKETLİLİĞİ</a:t>
            </a:r>
          </a:p>
        </p:txBody>
      </p:sp>
      <p:sp>
        <p:nvSpPr>
          <p:cNvPr id="7" name="İçerik Yer Tutucusu 2">
            <a:extLst>
              <a:ext uri="{FF2B5EF4-FFF2-40B4-BE49-F238E27FC236}">
                <a16:creationId xmlns:a16="http://schemas.microsoft.com/office/drawing/2014/main" id="{59C765AE-D5B3-4EF4-8BB5-B46EB72B50D7}"/>
              </a:ext>
            </a:extLst>
          </p:cNvPr>
          <p:cNvSpPr>
            <a:spLocks noGrp="1"/>
          </p:cNvSpPr>
          <p:nvPr>
            <p:ph idx="1"/>
          </p:nvPr>
        </p:nvSpPr>
        <p:spPr>
          <a:xfrm>
            <a:off x="914400" y="2069432"/>
            <a:ext cx="9448800" cy="3834063"/>
          </a:xfrm>
        </p:spPr>
        <p:txBody>
          <a:bodyPr>
            <a:normAutofit fontScale="70000" lnSpcReduction="20000"/>
          </a:bodyPr>
          <a:lstStyle/>
          <a:p>
            <a:pPr marL="0" indent="0">
              <a:buNone/>
            </a:pPr>
            <a:r>
              <a:rPr lang="tr-TR" dirty="0"/>
              <a:t>• Mesleki deneyim elde etmek amaçlanır</a:t>
            </a:r>
          </a:p>
          <a:p>
            <a:pPr marL="0" indent="0">
              <a:buNone/>
            </a:pPr>
            <a:endParaRPr lang="tr-TR" dirty="0"/>
          </a:p>
          <a:p>
            <a:pPr marL="0" indent="0">
              <a:buNone/>
            </a:pPr>
            <a:r>
              <a:rPr lang="tr-TR" dirty="0"/>
              <a:t>• Araştırma, tez, ödev gibi faaliyetler için kullanılamaz</a:t>
            </a:r>
          </a:p>
          <a:p>
            <a:pPr marL="0" indent="0">
              <a:buNone/>
            </a:pPr>
            <a:endParaRPr lang="tr-TR" dirty="0"/>
          </a:p>
          <a:p>
            <a:pPr marL="0" indent="0">
              <a:buNone/>
            </a:pPr>
            <a:r>
              <a:rPr lang="tr-TR" dirty="0"/>
              <a:t>• Öğrenci, kabul edecek kurumu kendisi araştırır ve bulur</a:t>
            </a:r>
          </a:p>
          <a:p>
            <a:pPr marL="0" indent="0">
              <a:buNone/>
            </a:pPr>
            <a:endParaRPr lang="tr-TR" dirty="0"/>
          </a:p>
          <a:p>
            <a:pPr marL="0" indent="0">
              <a:buNone/>
            </a:pPr>
            <a:r>
              <a:rPr lang="tr-TR" dirty="0"/>
              <a:t>• Davet mektubu alınarak başvurulur </a:t>
            </a:r>
          </a:p>
          <a:p>
            <a:pPr marL="0" indent="0">
              <a:buNone/>
            </a:pPr>
            <a:endParaRPr lang="tr-TR" dirty="0"/>
          </a:p>
          <a:p>
            <a:pPr marL="0" indent="0">
              <a:buNone/>
            </a:pPr>
            <a:r>
              <a:rPr lang="tr-TR" dirty="0"/>
              <a:t>• Akademik tanınma sağlanır</a:t>
            </a:r>
          </a:p>
          <a:p>
            <a:pPr marL="0" indent="0">
              <a:buNone/>
            </a:pPr>
            <a:endParaRPr lang="tr-TR" dirty="0"/>
          </a:p>
          <a:p>
            <a:pPr marL="0" indent="0">
              <a:buNone/>
            </a:pPr>
            <a:r>
              <a:rPr lang="tr-TR" dirty="0"/>
              <a:t>• Son sınıfta başvurulmak suretiyle, mezun olarak gidilebilir</a:t>
            </a:r>
          </a:p>
          <a:p>
            <a:pPr marL="0" indent="0">
              <a:buNone/>
            </a:pPr>
            <a:endParaRPr lang="tr-TR" dirty="0"/>
          </a:p>
        </p:txBody>
      </p:sp>
    </p:spTree>
    <p:extLst>
      <p:ext uri="{BB962C8B-B14F-4D97-AF65-F5344CB8AC3E}">
        <p14:creationId xmlns:p14="http://schemas.microsoft.com/office/powerpoint/2010/main" val="156670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87555DE2-D143-4CF8-873D-7B315F491CA4}"/>
              </a:ext>
            </a:extLst>
          </p:cNvPr>
          <p:cNvPicPr>
            <a:picLocks noGrp="1" noChangeAspect="1"/>
          </p:cNvPicPr>
          <p:nvPr>
            <p:ph idx="1"/>
          </p:nvPr>
        </p:nvPicPr>
        <p:blipFill>
          <a:blip r:embed="rId2" cstate="print"/>
          <a:stretch>
            <a:fillRect/>
          </a:stretch>
        </p:blipFill>
        <p:spPr>
          <a:xfrm>
            <a:off x="0" y="21548"/>
            <a:ext cx="12192000" cy="6836451"/>
          </a:xfrm>
          <a:prstGeom prst="rect">
            <a:avLst/>
          </a:prstGeom>
        </p:spPr>
      </p:pic>
      <p:sp>
        <p:nvSpPr>
          <p:cNvPr id="6" name="Metin kutusu 5">
            <a:extLst>
              <a:ext uri="{FF2B5EF4-FFF2-40B4-BE49-F238E27FC236}">
                <a16:creationId xmlns:a16="http://schemas.microsoft.com/office/drawing/2014/main" id="{7A94CB58-40FD-4268-8230-01186A62E0D6}"/>
              </a:ext>
            </a:extLst>
          </p:cNvPr>
          <p:cNvSpPr txBox="1"/>
          <p:nvPr/>
        </p:nvSpPr>
        <p:spPr>
          <a:xfrm>
            <a:off x="725866" y="1496221"/>
            <a:ext cx="11151908" cy="520014"/>
          </a:xfrm>
          <a:prstGeom prst="rect">
            <a:avLst/>
          </a:prstGeom>
          <a:noFill/>
        </p:spPr>
        <p:txBody>
          <a:bodyPr wrap="square">
            <a:spAutoFit/>
          </a:bodyPr>
          <a:lstStyle/>
          <a:p>
            <a:pPr marL="3347085" marR="2580005" indent="-1300480" algn="l">
              <a:lnSpc>
                <a:spcPct val="103000"/>
              </a:lnSpc>
              <a:spcBef>
                <a:spcPts val="420"/>
              </a:spcBef>
              <a:spcAft>
                <a:spcPts val="0"/>
              </a:spcAft>
            </a:pPr>
            <a:r>
              <a:rPr lang="tr-TR" sz="2800" dirty="0">
                <a:effectLst/>
                <a:latin typeface="Calibri" panose="020F0502020204030204" pitchFamily="34" charset="0"/>
                <a:ea typeface="Arial" panose="020B0604020202020204" pitchFamily="34" charset="0"/>
                <a:cs typeface="Calibri" panose="020F0502020204030204" pitchFamily="34" charset="0"/>
              </a:rPr>
              <a:t>PERSONEL EĞİTİM ALMA HAREKETLİLİĞİ</a:t>
            </a:r>
          </a:p>
        </p:txBody>
      </p:sp>
      <p:sp>
        <p:nvSpPr>
          <p:cNvPr id="5" name="İçerik Yer Tutucusu 2">
            <a:extLst>
              <a:ext uri="{FF2B5EF4-FFF2-40B4-BE49-F238E27FC236}">
                <a16:creationId xmlns:a16="http://schemas.microsoft.com/office/drawing/2014/main" id="{74385D7A-5029-41E1-B512-4628F26DC713}"/>
              </a:ext>
            </a:extLst>
          </p:cNvPr>
          <p:cNvSpPr txBox="1">
            <a:spLocks/>
          </p:cNvSpPr>
          <p:nvPr/>
        </p:nvSpPr>
        <p:spPr>
          <a:xfrm>
            <a:off x="848412" y="2437078"/>
            <a:ext cx="10133814" cy="3143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800" dirty="0"/>
              <a:t>Personel eğitim alma hareketliliği, Türkiye’de ECHE sahibi bir yükseköğretim kurumunda istihdam edilmekte olan herhangi bir personelin, program ülkelerinden birinde eğitim almasına imkân sağlayan faaliyet alanıdır. Bu faaliyet kapsamında kişinin mevcut işi ile ilgili konularda sahip olduğu becerileri geliştirmek üzere çeşitli eğitimler (işbaşı eğitimleri, gözlem süreçleri gibi) alması mümkündür. </a:t>
            </a:r>
          </a:p>
          <a:p>
            <a:pPr algn="just">
              <a:buFont typeface="Wingdings" panose="05000000000000000000" pitchFamily="2" charset="2"/>
              <a:buChar char="q"/>
            </a:pPr>
            <a:r>
              <a:rPr lang="tr-TR" sz="1800" dirty="0"/>
              <a:t>Eğitim almak üzere gidilecek kuruluşlar; işletmeler, eğitim merkezleri, araştırma merkezleri, ticaret odaları ve birlikleri, okul, vakıf, kar amacı gütmeyen kuruluşlar, kariyer rehberliği sağlayan kuruluşlar, profesyonel danışma ve rehberlik kuruluşları, yükseköğretim kurumları ve Erasmus+ Program Rehberinde belirtilen diğer kuruluşlar olabilir.</a:t>
            </a:r>
          </a:p>
          <a:p>
            <a:pPr algn="just">
              <a:buFont typeface="Wingdings" panose="05000000000000000000" pitchFamily="2" charset="2"/>
              <a:buChar char="q"/>
            </a:pPr>
            <a:r>
              <a:rPr lang="tr-TR" sz="1800" dirty="0"/>
              <a:t>Program ülkeleri ile hareketlilikte seyahat hariç en az ardışık 2 iş günü; Ortak ülkeler ile hareketlilikte en az ardışık 5 iş günüdür. Her iki durumda da faaliyetin azami süresi 2 aydır.</a:t>
            </a:r>
          </a:p>
        </p:txBody>
      </p:sp>
    </p:spTree>
    <p:extLst>
      <p:ext uri="{BB962C8B-B14F-4D97-AF65-F5344CB8AC3E}">
        <p14:creationId xmlns:p14="http://schemas.microsoft.com/office/powerpoint/2010/main" val="264698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BDDF1BD-ADA9-42F8-8DA8-7B229F4906E4}"/>
              </a:ext>
            </a:extLst>
          </p:cNvPr>
          <p:cNvGrpSpPr>
            <a:grpSpLocks/>
          </p:cNvGrpSpPr>
          <p:nvPr/>
        </p:nvGrpSpPr>
        <p:grpSpPr bwMode="auto">
          <a:xfrm>
            <a:off x="0" y="0"/>
            <a:ext cx="12192000" cy="6858000"/>
            <a:chOff x="1217" y="552"/>
            <a:chExt cx="14400" cy="10800"/>
          </a:xfrm>
        </p:grpSpPr>
        <p:pic>
          <p:nvPicPr>
            <p:cNvPr id="15363" name="Picture 3">
              <a:extLst>
                <a:ext uri="{FF2B5EF4-FFF2-40B4-BE49-F238E27FC236}">
                  <a16:creationId xmlns:a16="http://schemas.microsoft.com/office/drawing/2014/main" id="{ACAD7670-7749-4FCA-9404-373F6DE01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 y="552"/>
              <a:ext cx="14400"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BC886AD5-E2E4-4187-B9B8-81C05A96F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 y="3432"/>
              <a:ext cx="1560"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35075D2B-0FB7-439F-B667-9CE8BF159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 y="5832"/>
              <a:ext cx="1637"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Metin kutusu 7">
            <a:extLst>
              <a:ext uri="{FF2B5EF4-FFF2-40B4-BE49-F238E27FC236}">
                <a16:creationId xmlns:a16="http://schemas.microsoft.com/office/drawing/2014/main" id="{D7A9BEA5-45F5-49AC-A3DA-469E1BEB9D5E}"/>
              </a:ext>
            </a:extLst>
          </p:cNvPr>
          <p:cNvSpPr txBox="1"/>
          <p:nvPr/>
        </p:nvSpPr>
        <p:spPr>
          <a:xfrm>
            <a:off x="192506" y="609418"/>
            <a:ext cx="6320588" cy="461665"/>
          </a:xfrm>
          <a:prstGeom prst="rect">
            <a:avLst/>
          </a:prstGeom>
          <a:noFill/>
        </p:spPr>
        <p:txBody>
          <a:bodyPr wrap="square">
            <a:spAutoFit/>
          </a:bodyPr>
          <a:lstStyle/>
          <a:p>
            <a:pPr marL="303530" marR="979805" algn="l">
              <a:spcBef>
                <a:spcPts val="425"/>
              </a:spcBef>
            </a:pPr>
            <a:r>
              <a:rPr lang="tr-TR" sz="2400" b="1" dirty="0">
                <a:solidFill>
                  <a:srgbClr val="4F6228"/>
                </a:solidFill>
                <a:effectLst/>
                <a:latin typeface="Arial" panose="020B0604020202020204" pitchFamily="34" charset="0"/>
                <a:ea typeface="Arial" panose="020B0604020202020204" pitchFamily="34" charset="0"/>
              </a:rPr>
              <a:t>Sosyal Medya:</a:t>
            </a:r>
            <a:endParaRPr lang="tr-TR" sz="2400" b="1" dirty="0">
              <a:effectLst/>
              <a:latin typeface="Arial" panose="020B0604020202020204" pitchFamily="34" charset="0"/>
              <a:ea typeface="Arial" panose="020B0604020202020204" pitchFamily="34" charset="0"/>
            </a:endParaRPr>
          </a:p>
        </p:txBody>
      </p:sp>
      <p:pic>
        <p:nvPicPr>
          <p:cNvPr id="3" name="Picture 2" descr="Graphical user interface&#10;&#10;Description automatically generated">
            <a:extLst>
              <a:ext uri="{FF2B5EF4-FFF2-40B4-BE49-F238E27FC236}">
                <a16:creationId xmlns:a16="http://schemas.microsoft.com/office/drawing/2014/main" id="{EEC03416-D710-6C1F-871C-3348BD34D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08" y="1397001"/>
            <a:ext cx="10979939" cy="3659980"/>
          </a:xfrm>
          <a:prstGeom prst="rect">
            <a:avLst/>
          </a:prstGeom>
        </p:spPr>
      </p:pic>
    </p:spTree>
    <p:extLst>
      <p:ext uri="{BB962C8B-B14F-4D97-AF65-F5344CB8AC3E}">
        <p14:creationId xmlns:p14="http://schemas.microsoft.com/office/powerpoint/2010/main" val="173573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318"/>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2868643" y="1324797"/>
            <a:ext cx="6278250" cy="523220"/>
          </a:xfrm>
          <a:prstGeom prst="rect">
            <a:avLst/>
          </a:prstGeom>
          <a:noFill/>
        </p:spPr>
        <p:txBody>
          <a:bodyPr wrap="square">
            <a:spAutoFit/>
          </a:bodyPr>
          <a:lstStyle/>
          <a:p>
            <a:pPr algn="ctr"/>
            <a:r>
              <a:rPr lang="tr-TR" sz="2800" dirty="0"/>
              <a:t>Erasmus Programı Nedir?</a:t>
            </a:r>
          </a:p>
        </p:txBody>
      </p:sp>
      <p:pic>
        <p:nvPicPr>
          <p:cNvPr id="6" name="drawingObject3">
            <a:extLst>
              <a:ext uri="{FF2B5EF4-FFF2-40B4-BE49-F238E27FC236}">
                <a16:creationId xmlns:a16="http://schemas.microsoft.com/office/drawing/2014/main" id="{3C898750-1911-4841-B4CE-972747CEAC3D}"/>
              </a:ext>
            </a:extLst>
          </p:cNvPr>
          <p:cNvPicPr/>
          <p:nvPr/>
        </p:nvPicPr>
        <p:blipFill rotWithShape="1">
          <a:blip r:embed="rId3"/>
          <a:srcRect b="28694"/>
          <a:stretch/>
        </p:blipFill>
        <p:spPr bwMode="auto">
          <a:xfrm>
            <a:off x="593558" y="2028400"/>
            <a:ext cx="10732168" cy="2801199"/>
          </a:xfrm>
          <a:prstGeom prst="rect">
            <a:avLst/>
          </a:prstGeom>
          <a:noFill/>
          <a:ln>
            <a:noFill/>
          </a:ln>
          <a:extLst>
            <a:ext uri="{53640926-AAD7-44D8-BBD7-CCE9431645EC}">
              <a14:shadowObscured xmlns:a14="http://schemas.microsoft.com/office/drawing/2010/main"/>
            </a:ext>
          </a:extLst>
        </p:spPr>
      </p:pic>
      <p:sp>
        <p:nvSpPr>
          <p:cNvPr id="8" name="Metin kutusu 7">
            <a:extLst>
              <a:ext uri="{FF2B5EF4-FFF2-40B4-BE49-F238E27FC236}">
                <a16:creationId xmlns:a16="http://schemas.microsoft.com/office/drawing/2014/main" id="{47DAD395-C13C-438D-B1C9-A90C511C6273}"/>
              </a:ext>
            </a:extLst>
          </p:cNvPr>
          <p:cNvSpPr txBox="1"/>
          <p:nvPr/>
        </p:nvSpPr>
        <p:spPr>
          <a:xfrm>
            <a:off x="1219199" y="5086049"/>
            <a:ext cx="9833811" cy="954107"/>
          </a:xfrm>
          <a:prstGeom prst="rect">
            <a:avLst/>
          </a:prstGeom>
          <a:noFill/>
        </p:spPr>
        <p:txBody>
          <a:bodyPr wrap="square">
            <a:spAutoFit/>
          </a:bodyPr>
          <a:lstStyle/>
          <a:p>
            <a:pPr marL="0" indent="0" algn="ctr">
              <a:buNone/>
            </a:pPr>
            <a:r>
              <a:rPr lang="tr-TR" sz="2800" dirty="0"/>
              <a:t>Program ülkeleri ve ortak ülkeler arasındaki akademik değişim programıdır.</a:t>
            </a:r>
          </a:p>
        </p:txBody>
      </p:sp>
    </p:spTree>
    <p:extLst>
      <p:ext uri="{BB962C8B-B14F-4D97-AF65-F5344CB8AC3E}">
        <p14:creationId xmlns:p14="http://schemas.microsoft.com/office/powerpoint/2010/main" val="417670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318"/>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2703672" y="1362173"/>
            <a:ext cx="6278250" cy="523220"/>
          </a:xfrm>
          <a:prstGeom prst="rect">
            <a:avLst/>
          </a:prstGeom>
          <a:noFill/>
        </p:spPr>
        <p:txBody>
          <a:bodyPr wrap="square">
            <a:spAutoFit/>
          </a:bodyPr>
          <a:lstStyle/>
          <a:p>
            <a:pPr algn="ctr"/>
            <a:r>
              <a:rPr lang="tr-TR" sz="2800" dirty="0"/>
              <a:t>Neden Erasmus?</a:t>
            </a:r>
          </a:p>
        </p:txBody>
      </p:sp>
      <p:sp>
        <p:nvSpPr>
          <p:cNvPr id="6" name="İçerik Yer Tutucusu 2">
            <a:extLst>
              <a:ext uri="{FF2B5EF4-FFF2-40B4-BE49-F238E27FC236}">
                <a16:creationId xmlns:a16="http://schemas.microsoft.com/office/drawing/2014/main" id="{200F2329-EA89-495C-BF51-3DDCDB0ADDD7}"/>
              </a:ext>
            </a:extLst>
          </p:cNvPr>
          <p:cNvSpPr>
            <a:spLocks noGrp="1"/>
          </p:cNvSpPr>
          <p:nvPr>
            <p:ph idx="1"/>
          </p:nvPr>
        </p:nvSpPr>
        <p:spPr>
          <a:xfrm>
            <a:off x="838200" y="2158275"/>
            <a:ext cx="10515600" cy="3337552"/>
          </a:xfrm>
        </p:spPr>
        <p:txBody>
          <a:bodyPr>
            <a:normAutofit/>
          </a:bodyPr>
          <a:lstStyle/>
          <a:p>
            <a:r>
              <a:rPr lang="tr-TR" sz="2000" dirty="0"/>
              <a:t>Kültürel beceri (Farklı kültür ve yaşam tarzlarını tanıma)</a:t>
            </a:r>
          </a:p>
          <a:p>
            <a:r>
              <a:rPr lang="tr-TR" sz="2000" dirty="0"/>
              <a:t>Dil becerisi</a:t>
            </a:r>
          </a:p>
          <a:p>
            <a:r>
              <a:rPr lang="tr-TR" sz="2000" dirty="0"/>
              <a:t>Özgüven</a:t>
            </a:r>
          </a:p>
          <a:p>
            <a:r>
              <a:rPr lang="tr-TR" sz="2000" dirty="0"/>
              <a:t>Sorumluluk bilinci </a:t>
            </a:r>
          </a:p>
          <a:p>
            <a:r>
              <a:rPr lang="tr-TR" sz="2000" dirty="0"/>
              <a:t>Yurtdışı deneyimi (Özgeçmişinize ekleyeceğiniz bu deneyim iş bulma şansınızı arttırır)</a:t>
            </a:r>
          </a:p>
          <a:p>
            <a:r>
              <a:rPr lang="tr-TR" sz="2000" dirty="0"/>
              <a:t>Sosyalleşme imkanı</a:t>
            </a:r>
          </a:p>
          <a:p>
            <a:r>
              <a:rPr lang="tr-TR" sz="2000" dirty="0"/>
              <a:t>Kendi ülkenizi ve üniversitenizi dışardan gözlemleme şansı</a:t>
            </a:r>
          </a:p>
          <a:p>
            <a:r>
              <a:rPr lang="tr-TR" sz="2000" dirty="0"/>
              <a:t>Mesleki yetkinliği arttırma</a:t>
            </a:r>
          </a:p>
        </p:txBody>
      </p:sp>
    </p:spTree>
    <p:extLst>
      <p:ext uri="{BB962C8B-B14F-4D97-AF65-F5344CB8AC3E}">
        <p14:creationId xmlns:p14="http://schemas.microsoft.com/office/powerpoint/2010/main" val="377746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318"/>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2637685" y="1437092"/>
            <a:ext cx="6278250" cy="523220"/>
          </a:xfrm>
          <a:prstGeom prst="rect">
            <a:avLst/>
          </a:prstGeom>
          <a:noFill/>
        </p:spPr>
        <p:txBody>
          <a:bodyPr wrap="square">
            <a:spAutoFit/>
          </a:bodyPr>
          <a:lstStyle/>
          <a:p>
            <a:pPr algn="ctr"/>
            <a:r>
              <a:rPr lang="tr-TR" sz="2800" dirty="0"/>
              <a:t>Erasmus Nasıl Bir Program?</a:t>
            </a:r>
          </a:p>
        </p:txBody>
      </p:sp>
      <p:sp>
        <p:nvSpPr>
          <p:cNvPr id="6" name="İçerik Yer Tutucusu 2">
            <a:extLst>
              <a:ext uri="{FF2B5EF4-FFF2-40B4-BE49-F238E27FC236}">
                <a16:creationId xmlns:a16="http://schemas.microsoft.com/office/drawing/2014/main" id="{200F2329-EA89-495C-BF51-3DDCDB0ADDD7}"/>
              </a:ext>
            </a:extLst>
          </p:cNvPr>
          <p:cNvSpPr>
            <a:spLocks noGrp="1"/>
          </p:cNvSpPr>
          <p:nvPr>
            <p:ph idx="1"/>
          </p:nvPr>
        </p:nvSpPr>
        <p:spPr>
          <a:xfrm>
            <a:off x="982579" y="2158275"/>
            <a:ext cx="10515600" cy="3695770"/>
          </a:xfrm>
        </p:spPr>
        <p:txBody>
          <a:bodyPr>
            <a:normAutofit/>
          </a:bodyPr>
          <a:lstStyle/>
          <a:p>
            <a:pPr algn="just"/>
            <a:r>
              <a:rPr lang="tr-TR" sz="2000" dirty="0"/>
              <a:t>Erasmus </a:t>
            </a:r>
            <a:r>
              <a:rPr lang="tr-TR" sz="2000" b="1" dirty="0"/>
              <a:t>ücretsizdir</a:t>
            </a:r>
            <a:r>
              <a:rPr lang="tr-TR" sz="2000" dirty="0"/>
              <a:t>, katılım için bir ücret ödenmez.</a:t>
            </a:r>
          </a:p>
          <a:p>
            <a:pPr marL="0" indent="0" algn="just">
              <a:buNone/>
            </a:pPr>
            <a:endParaRPr lang="tr-TR" sz="2000" dirty="0"/>
          </a:p>
          <a:p>
            <a:pPr algn="just"/>
            <a:r>
              <a:rPr lang="tr-TR" sz="2000" dirty="0"/>
              <a:t>Bununla birlikte bir </a:t>
            </a:r>
            <a:r>
              <a:rPr lang="tr-TR" sz="2000" b="1" dirty="0"/>
              <a:t>burs</a:t>
            </a:r>
            <a:r>
              <a:rPr lang="tr-TR" sz="2000" dirty="0"/>
              <a:t> </a:t>
            </a:r>
            <a:r>
              <a:rPr lang="tr-TR" sz="2000" b="1" dirty="0"/>
              <a:t>programı</a:t>
            </a:r>
            <a:r>
              <a:rPr lang="tr-TR" sz="2000" dirty="0"/>
              <a:t> </a:t>
            </a:r>
            <a:r>
              <a:rPr lang="tr-TR" sz="2000" b="1" dirty="0"/>
              <a:t>değildir</a:t>
            </a:r>
            <a:r>
              <a:rPr lang="tr-TR" sz="2000" dirty="0"/>
              <a:t>, sadece hibe desteği sağlanmaktadır, yol ve konaklama giderleri sizlere verilen hibeden karşılanır, ayrıca bir yol/konaklama ücreti ödenmez.</a:t>
            </a:r>
          </a:p>
          <a:p>
            <a:pPr marL="0" indent="0" algn="just">
              <a:buNone/>
            </a:pPr>
            <a:endParaRPr lang="tr-TR" sz="2000" dirty="0"/>
          </a:p>
          <a:p>
            <a:pPr algn="just"/>
            <a:r>
              <a:rPr lang="tr-TR" sz="2000" dirty="0"/>
              <a:t>Gideceğiniz üniversitede kesinlikle </a:t>
            </a:r>
            <a:r>
              <a:rPr lang="tr-TR" sz="2000" b="1" dirty="0"/>
              <a:t>katkı</a:t>
            </a:r>
            <a:r>
              <a:rPr lang="tr-TR" sz="2000" dirty="0"/>
              <a:t> </a:t>
            </a:r>
            <a:r>
              <a:rPr lang="tr-TR" sz="2000" b="1" dirty="0"/>
              <a:t>payı</a:t>
            </a:r>
            <a:r>
              <a:rPr lang="tr-TR" sz="2000" dirty="0"/>
              <a:t> </a:t>
            </a:r>
            <a:r>
              <a:rPr lang="tr-TR" sz="2000" b="1" dirty="0"/>
              <a:t>yatırmayacaksınız</a:t>
            </a:r>
            <a:r>
              <a:rPr lang="tr-TR" sz="2000" dirty="0"/>
              <a:t>. Sadece, belirli giderleri için (yemek, toplu taşıma vb.) için ücret talep edilebilmektedir.</a:t>
            </a:r>
          </a:p>
          <a:p>
            <a:pPr marL="0" indent="0" algn="just">
              <a:buNone/>
            </a:pPr>
            <a:endParaRPr lang="tr-TR" sz="2000" dirty="0"/>
          </a:p>
          <a:p>
            <a:pPr algn="just"/>
            <a:r>
              <a:rPr lang="tr-TR" sz="2000" dirty="0"/>
              <a:t>Gideceğiniz ülkenin ana dilini ya da eğitim göreceğiniz </a:t>
            </a:r>
            <a:r>
              <a:rPr lang="tr-TR" sz="2000" b="1" dirty="0"/>
              <a:t>dili</a:t>
            </a:r>
            <a:r>
              <a:rPr lang="tr-TR" sz="2000" dirty="0"/>
              <a:t> </a:t>
            </a:r>
            <a:r>
              <a:rPr lang="tr-TR" sz="2000" b="1" dirty="0"/>
              <a:t>öğrenme</a:t>
            </a:r>
            <a:r>
              <a:rPr lang="tr-TR" sz="2000" dirty="0"/>
              <a:t> </a:t>
            </a:r>
            <a:r>
              <a:rPr lang="tr-TR" sz="2000" b="1" dirty="0"/>
              <a:t>/</a:t>
            </a:r>
            <a:r>
              <a:rPr lang="tr-TR" sz="2000" dirty="0"/>
              <a:t> </a:t>
            </a:r>
            <a:r>
              <a:rPr lang="tr-TR" sz="2000" b="1" dirty="0"/>
              <a:t>geliştirme</a:t>
            </a:r>
            <a:r>
              <a:rPr lang="tr-TR" sz="2000" dirty="0"/>
              <a:t> </a:t>
            </a:r>
            <a:r>
              <a:rPr lang="tr-TR" sz="2000" b="1" dirty="0"/>
              <a:t>olanağınız</a:t>
            </a:r>
            <a:r>
              <a:rPr lang="tr-TR" sz="2000" dirty="0"/>
              <a:t> vardır. Dil kurslarına ya da çevrimiçi dil desteği programına (OLS) katılabilirsiniz.</a:t>
            </a:r>
          </a:p>
        </p:txBody>
      </p:sp>
    </p:spTree>
    <p:extLst>
      <p:ext uri="{BB962C8B-B14F-4D97-AF65-F5344CB8AC3E}">
        <p14:creationId xmlns:p14="http://schemas.microsoft.com/office/powerpoint/2010/main" val="127564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0" y="635"/>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2400031" y="1308755"/>
            <a:ext cx="7568399" cy="523220"/>
          </a:xfrm>
          <a:prstGeom prst="rect">
            <a:avLst/>
          </a:prstGeom>
          <a:noFill/>
        </p:spPr>
        <p:txBody>
          <a:bodyPr wrap="square">
            <a:spAutoFit/>
          </a:bodyPr>
          <a:lstStyle/>
          <a:p>
            <a:pPr algn="ctr"/>
            <a:r>
              <a:rPr lang="tr-TR" sz="2800" dirty="0"/>
              <a:t>Erasmus+ Programından Kimler Yararlanabilir?</a:t>
            </a:r>
          </a:p>
        </p:txBody>
      </p:sp>
      <p:sp>
        <p:nvSpPr>
          <p:cNvPr id="2" name="Metin kutusu 1">
            <a:extLst>
              <a:ext uri="{FF2B5EF4-FFF2-40B4-BE49-F238E27FC236}">
                <a16:creationId xmlns:a16="http://schemas.microsoft.com/office/drawing/2014/main" id="{DD29DBED-4107-4D8F-9986-3515A4C254DE}"/>
              </a:ext>
            </a:extLst>
          </p:cNvPr>
          <p:cNvSpPr txBox="1"/>
          <p:nvPr/>
        </p:nvSpPr>
        <p:spPr>
          <a:xfrm>
            <a:off x="1652337" y="2342147"/>
            <a:ext cx="8470231" cy="3108543"/>
          </a:xfrm>
          <a:prstGeom prst="rect">
            <a:avLst/>
          </a:prstGeom>
          <a:noFill/>
        </p:spPr>
        <p:txBody>
          <a:bodyPr wrap="square" rtlCol="0">
            <a:spAutoFit/>
          </a:bodyPr>
          <a:lstStyle/>
          <a:p>
            <a:pPr marL="285750" indent="-285750" algn="just">
              <a:buFont typeface="Wingdings" panose="05000000000000000000" pitchFamily="2" charset="2"/>
              <a:buChar char="ü"/>
            </a:pPr>
            <a:r>
              <a:rPr lang="tr-TR" sz="2800" dirty="0"/>
              <a:t>Üniversitemize kayıtlı her düzeyden (lisans/yüksek lisans/doktora) öğrencilerimiz (hazırlık veya bilimsel hazırlık öğrencileri hariç)</a:t>
            </a:r>
          </a:p>
          <a:p>
            <a:pPr algn="just"/>
            <a:endParaRPr lang="tr-TR" sz="2800" dirty="0"/>
          </a:p>
          <a:p>
            <a:pPr marL="285750" indent="-285750" algn="just">
              <a:buFont typeface="Wingdings" panose="05000000000000000000" pitchFamily="2" charset="2"/>
              <a:buChar char="ü"/>
            </a:pPr>
            <a:r>
              <a:rPr lang="tr-TR" sz="2800" dirty="0"/>
              <a:t>Üniversitemizde görev alan tüm akademik veya idari personel</a:t>
            </a:r>
          </a:p>
          <a:p>
            <a:pPr marL="285750" indent="-285750">
              <a:buFont typeface="Wingdings" panose="05000000000000000000" pitchFamily="2" charset="2"/>
              <a:buChar char="ü"/>
            </a:pPr>
            <a:endParaRPr lang="tr-TR" sz="2800" dirty="0"/>
          </a:p>
        </p:txBody>
      </p:sp>
    </p:spTree>
    <p:extLst>
      <p:ext uri="{BB962C8B-B14F-4D97-AF65-F5344CB8AC3E}">
        <p14:creationId xmlns:p14="http://schemas.microsoft.com/office/powerpoint/2010/main" val="286550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318"/>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1878663" y="1212502"/>
            <a:ext cx="8258209" cy="523220"/>
          </a:xfrm>
          <a:prstGeom prst="rect">
            <a:avLst/>
          </a:prstGeom>
          <a:noFill/>
        </p:spPr>
        <p:txBody>
          <a:bodyPr wrap="square">
            <a:spAutoFit/>
          </a:bodyPr>
          <a:lstStyle/>
          <a:p>
            <a:pPr algn="ctr"/>
            <a:r>
              <a:rPr lang="tr-TR" sz="2800" dirty="0"/>
              <a:t>Erasmus+ Programında Hangi Ülkeler Yer Alıyor?</a:t>
            </a:r>
          </a:p>
        </p:txBody>
      </p:sp>
      <p:sp>
        <p:nvSpPr>
          <p:cNvPr id="2" name="Metin kutusu 1">
            <a:extLst>
              <a:ext uri="{FF2B5EF4-FFF2-40B4-BE49-F238E27FC236}">
                <a16:creationId xmlns:a16="http://schemas.microsoft.com/office/drawing/2014/main" id="{96D84F4A-5579-4B9B-B8AF-4106F6147931}"/>
              </a:ext>
            </a:extLst>
          </p:cNvPr>
          <p:cNvSpPr txBox="1"/>
          <p:nvPr/>
        </p:nvSpPr>
        <p:spPr>
          <a:xfrm>
            <a:off x="1282293" y="1951617"/>
            <a:ext cx="8967537" cy="3754874"/>
          </a:xfrm>
          <a:prstGeom prst="rect">
            <a:avLst/>
          </a:prstGeom>
          <a:noFill/>
        </p:spPr>
        <p:txBody>
          <a:bodyPr wrap="square" rtlCol="0">
            <a:spAutoFit/>
          </a:bodyPr>
          <a:lstStyle/>
          <a:p>
            <a:pPr marL="457200" indent="-457200" algn="just">
              <a:buFont typeface="Wingdings" panose="05000000000000000000" pitchFamily="2" charset="2"/>
              <a:buChar char="q"/>
            </a:pPr>
            <a:r>
              <a:rPr lang="tr-TR" sz="2000" b="1" dirty="0"/>
              <a:t>27</a:t>
            </a:r>
            <a:r>
              <a:rPr lang="tr-TR" sz="2000" dirty="0"/>
              <a:t> </a:t>
            </a:r>
            <a:r>
              <a:rPr lang="tr-TR" sz="2000" b="1" dirty="0"/>
              <a:t>AB</a:t>
            </a:r>
            <a:r>
              <a:rPr lang="tr-TR" sz="2000" dirty="0"/>
              <a:t> </a:t>
            </a:r>
            <a:r>
              <a:rPr lang="tr-TR" sz="2000" b="1" dirty="0"/>
              <a:t>üyesi</a:t>
            </a:r>
            <a:r>
              <a:rPr lang="tr-TR" sz="2000" dirty="0"/>
              <a:t> </a:t>
            </a:r>
            <a:r>
              <a:rPr lang="tr-TR" sz="2000" b="1" dirty="0"/>
              <a:t>ülke</a:t>
            </a:r>
            <a:r>
              <a:rPr lang="tr-TR" sz="2000" dirty="0"/>
              <a:t> (Almanya, Avusturya, Belçika, Bulgaristan, Çek Cumhuriyeti, Danimarka, Estonya, Finlandiya, Fransa, Güney Kıbrıs Rum Yönetimi, Hırvatistan, Hollanda, İrlanda, İspanya, İsveç, İtalya, Letonya, Litvanya, Lüksemburg, Macaristan, Malta, Polonya, Portekiz, Romanya, Slovakya, Slovenya, Yunanistan) </a:t>
            </a:r>
            <a:r>
              <a:rPr lang="tr-TR" sz="2000" b="1" dirty="0"/>
              <a:t>AB</a:t>
            </a:r>
            <a:r>
              <a:rPr lang="tr-TR" sz="2000" dirty="0"/>
              <a:t> </a:t>
            </a:r>
            <a:r>
              <a:rPr lang="tr-TR" sz="2000" b="1" dirty="0"/>
              <a:t>üyesi</a:t>
            </a:r>
            <a:r>
              <a:rPr lang="tr-TR" sz="2000" dirty="0"/>
              <a:t> </a:t>
            </a:r>
            <a:r>
              <a:rPr lang="tr-TR" sz="2000" b="1" dirty="0"/>
              <a:t>olmayan</a:t>
            </a:r>
            <a:r>
              <a:rPr lang="tr-TR" sz="2000" dirty="0"/>
              <a:t> </a:t>
            </a:r>
            <a:r>
              <a:rPr lang="tr-TR" sz="2000" b="1" dirty="0"/>
              <a:t>program</a:t>
            </a:r>
            <a:r>
              <a:rPr lang="tr-TR" sz="2000" dirty="0"/>
              <a:t> </a:t>
            </a:r>
            <a:r>
              <a:rPr lang="tr-TR" sz="2000" b="1" dirty="0"/>
              <a:t>ülkeleri</a:t>
            </a:r>
            <a:r>
              <a:rPr lang="tr-TR" sz="2000" dirty="0"/>
              <a:t> (Norveç, İzlanda, Lihtenştayn, Kuzey Makedonya, Sırbistan ve Türkiye)</a:t>
            </a:r>
          </a:p>
          <a:p>
            <a:pPr algn="just"/>
            <a:endParaRPr lang="tr-TR" sz="2000" dirty="0"/>
          </a:p>
          <a:p>
            <a:pPr marL="457200" indent="-457200" algn="just">
              <a:buFont typeface="Wingdings" panose="05000000000000000000" pitchFamily="2" charset="2"/>
              <a:buChar char="q"/>
            </a:pPr>
            <a:r>
              <a:rPr lang="tr-TR" sz="2000" dirty="0"/>
              <a:t>Yeni Erasmus+ döneminde, üniversitemizde yürüttüğümüz KA131 projesi kapsamında, ‘Uluslararası Hareketlilik’ ile toplam hibemizin %20’sine kadar olan kısmını kullanarak Avrupa dışındaki Ortak Ülkelere de hareketlilik yapmak mümkün olacak.</a:t>
            </a:r>
          </a:p>
          <a:p>
            <a:endParaRPr lang="tr-TR" dirty="0"/>
          </a:p>
        </p:txBody>
      </p:sp>
    </p:spTree>
    <p:extLst>
      <p:ext uri="{BB962C8B-B14F-4D97-AF65-F5344CB8AC3E}">
        <p14:creationId xmlns:p14="http://schemas.microsoft.com/office/powerpoint/2010/main" val="89532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19172"/>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2605600" y="1356881"/>
            <a:ext cx="6278250" cy="523220"/>
          </a:xfrm>
          <a:prstGeom prst="rect">
            <a:avLst/>
          </a:prstGeom>
          <a:noFill/>
        </p:spPr>
        <p:txBody>
          <a:bodyPr wrap="square">
            <a:spAutoFit/>
          </a:bodyPr>
          <a:lstStyle/>
          <a:p>
            <a:pPr algn="ctr"/>
            <a:r>
              <a:rPr lang="tr-TR" sz="2800" dirty="0"/>
              <a:t>Başvuru Şartları Nelerdir?</a:t>
            </a:r>
          </a:p>
        </p:txBody>
      </p:sp>
      <p:sp>
        <p:nvSpPr>
          <p:cNvPr id="6" name="Metin kutusu 5">
            <a:extLst>
              <a:ext uri="{FF2B5EF4-FFF2-40B4-BE49-F238E27FC236}">
                <a16:creationId xmlns:a16="http://schemas.microsoft.com/office/drawing/2014/main" id="{F83B9CC6-2882-4345-BD89-E97F8C528B42}"/>
              </a:ext>
            </a:extLst>
          </p:cNvPr>
          <p:cNvSpPr txBox="1"/>
          <p:nvPr/>
        </p:nvSpPr>
        <p:spPr>
          <a:xfrm>
            <a:off x="6537983" y="2184901"/>
            <a:ext cx="4242554" cy="523220"/>
          </a:xfrm>
          <a:prstGeom prst="rect">
            <a:avLst/>
          </a:prstGeom>
          <a:noFill/>
        </p:spPr>
        <p:txBody>
          <a:bodyPr wrap="square">
            <a:spAutoFit/>
          </a:bodyPr>
          <a:lstStyle/>
          <a:p>
            <a:pPr algn="ctr"/>
            <a:r>
              <a:rPr lang="tr-TR" sz="2800" dirty="0"/>
              <a:t>İdari Personelimiz İçin:</a:t>
            </a:r>
          </a:p>
        </p:txBody>
      </p:sp>
      <p:sp>
        <p:nvSpPr>
          <p:cNvPr id="7" name="Metin kutusu 6">
            <a:extLst>
              <a:ext uri="{FF2B5EF4-FFF2-40B4-BE49-F238E27FC236}">
                <a16:creationId xmlns:a16="http://schemas.microsoft.com/office/drawing/2014/main" id="{D4B1A304-7775-4467-B62D-A95B7497B04D}"/>
              </a:ext>
            </a:extLst>
          </p:cNvPr>
          <p:cNvSpPr txBox="1"/>
          <p:nvPr/>
        </p:nvSpPr>
        <p:spPr>
          <a:xfrm>
            <a:off x="770020" y="2184901"/>
            <a:ext cx="3320717" cy="523220"/>
          </a:xfrm>
          <a:prstGeom prst="rect">
            <a:avLst/>
          </a:prstGeom>
          <a:noFill/>
        </p:spPr>
        <p:txBody>
          <a:bodyPr wrap="square">
            <a:spAutoFit/>
          </a:bodyPr>
          <a:lstStyle/>
          <a:p>
            <a:pPr algn="ctr"/>
            <a:r>
              <a:rPr lang="tr-TR" sz="2800" dirty="0"/>
              <a:t>Öğrencilerimiz İçin:</a:t>
            </a:r>
          </a:p>
        </p:txBody>
      </p:sp>
      <p:sp>
        <p:nvSpPr>
          <p:cNvPr id="2" name="Dikdörtgen 1">
            <a:extLst>
              <a:ext uri="{FF2B5EF4-FFF2-40B4-BE49-F238E27FC236}">
                <a16:creationId xmlns:a16="http://schemas.microsoft.com/office/drawing/2014/main" id="{9FE42914-8137-402D-9324-76F0ECDFC91C}"/>
              </a:ext>
            </a:extLst>
          </p:cNvPr>
          <p:cNvSpPr/>
          <p:nvPr/>
        </p:nvSpPr>
        <p:spPr>
          <a:xfrm>
            <a:off x="962282" y="2804368"/>
            <a:ext cx="5133718" cy="3065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tr-TR" sz="1600" dirty="0"/>
              <a:t>Öğrenim Faaliyetinde: Üniversitemize kayıtlı tam zamanlı öğrenci olmak (Bir dönemde yaklaşık 30 AKTS kredi yükü olmak)</a:t>
            </a:r>
          </a:p>
          <a:p>
            <a:pPr marL="285750" indent="-285750">
              <a:buFont typeface="Wingdings" panose="05000000000000000000" pitchFamily="2" charset="2"/>
              <a:buChar char="Ø"/>
            </a:pPr>
            <a:r>
              <a:rPr lang="tr-TR" sz="1600" dirty="0"/>
              <a:t>Staj Faaliyetinde: Başvuru anında mezun olmamış olmak</a:t>
            </a:r>
          </a:p>
          <a:p>
            <a:endParaRPr lang="tr-TR" dirty="0"/>
          </a:p>
          <a:p>
            <a:r>
              <a:rPr lang="tr-TR" sz="1600" dirty="0"/>
              <a:t>Seçim Ölçütleri: </a:t>
            </a:r>
          </a:p>
          <a:p>
            <a:pPr marL="285750" indent="-285750">
              <a:buFont typeface="Wingdings" panose="05000000000000000000" pitchFamily="2" charset="2"/>
              <a:buChar char="v"/>
            </a:pPr>
            <a:r>
              <a:rPr lang="tr-TR" sz="1400" dirty="0"/>
              <a:t>Asgari Not Ortalaması (GANO): Lisans için minimum 2,20; lisansüstü için minimum 2,50</a:t>
            </a:r>
          </a:p>
          <a:p>
            <a:pPr marL="285750" indent="-285750">
              <a:buFont typeface="Wingdings" panose="05000000000000000000" pitchFamily="2" charset="2"/>
              <a:buChar char="v"/>
            </a:pPr>
            <a:r>
              <a:rPr lang="tr-TR" sz="1600" dirty="0"/>
              <a:t>Dil Puanı:</a:t>
            </a:r>
          </a:p>
          <a:p>
            <a:pPr marL="742950" lvl="1" indent="-285750">
              <a:buFont typeface="Wingdings" panose="05000000000000000000" pitchFamily="2" charset="2"/>
              <a:buChar char="v"/>
            </a:pPr>
            <a:r>
              <a:rPr lang="tr-TR" sz="1400" dirty="0"/>
              <a:t>Öğrenim için minimum B1</a:t>
            </a:r>
          </a:p>
          <a:p>
            <a:pPr marL="742950" lvl="1" indent="-285750">
              <a:buFont typeface="Wingdings" panose="05000000000000000000" pitchFamily="2" charset="2"/>
              <a:buChar char="v"/>
            </a:pPr>
            <a:r>
              <a:rPr lang="tr-TR" sz="1400" dirty="0"/>
              <a:t>Staj için </a:t>
            </a:r>
            <a:r>
              <a:rPr lang="tr-TR" sz="1400" dirty="0" err="1"/>
              <a:t>yanacı</a:t>
            </a:r>
            <a:r>
              <a:rPr lang="tr-TR" sz="1400" dirty="0"/>
              <a:t> dil puanına sahip olma şartı aranmakla birlikte dil barajı uygulaması yoktur.</a:t>
            </a:r>
          </a:p>
        </p:txBody>
      </p:sp>
      <p:sp>
        <p:nvSpPr>
          <p:cNvPr id="8" name="Dikdörtgen 7">
            <a:extLst>
              <a:ext uri="{FF2B5EF4-FFF2-40B4-BE49-F238E27FC236}">
                <a16:creationId xmlns:a16="http://schemas.microsoft.com/office/drawing/2014/main" id="{ACE2FA54-4AB3-432C-8514-B91C3812C5F5}"/>
              </a:ext>
            </a:extLst>
          </p:cNvPr>
          <p:cNvSpPr/>
          <p:nvPr/>
        </p:nvSpPr>
        <p:spPr>
          <a:xfrm>
            <a:off x="6874988" y="2804368"/>
            <a:ext cx="3568544" cy="3065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tr-TR" dirty="0"/>
              <a:t>Üniversitemizin kadrolu / tam zamanlı çalışanı olmak</a:t>
            </a:r>
          </a:p>
          <a:p>
            <a:endParaRPr lang="tr-TR" dirty="0"/>
          </a:p>
          <a:p>
            <a:r>
              <a:rPr lang="tr-TR" dirty="0"/>
              <a:t>Seçim Ölçütleri:</a:t>
            </a:r>
          </a:p>
          <a:p>
            <a:endParaRPr lang="tr-TR" dirty="0"/>
          </a:p>
          <a:p>
            <a:pPr marL="285750" indent="-285750">
              <a:buFont typeface="Wingdings" panose="05000000000000000000" pitchFamily="2" charset="2"/>
              <a:buChar char="v"/>
            </a:pPr>
            <a:r>
              <a:rPr lang="tr-TR" dirty="0"/>
              <a:t>Yabancı dil puanı</a:t>
            </a:r>
          </a:p>
          <a:p>
            <a:pPr marL="285750" indent="-285750">
              <a:buFont typeface="Wingdings" panose="05000000000000000000" pitchFamily="2" charset="2"/>
              <a:buChar char="v"/>
            </a:pPr>
            <a:r>
              <a:rPr lang="tr-TR" dirty="0"/>
              <a:t>Ek kriterler</a:t>
            </a:r>
          </a:p>
        </p:txBody>
      </p:sp>
    </p:spTree>
    <p:extLst>
      <p:ext uri="{BB962C8B-B14F-4D97-AF65-F5344CB8AC3E}">
        <p14:creationId xmlns:p14="http://schemas.microsoft.com/office/powerpoint/2010/main" val="306680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88232" y="0"/>
            <a:ext cx="12368463" cy="6857365"/>
          </a:xfrm>
          <a:prstGeom prst="rect">
            <a:avLst/>
          </a:prstGeom>
        </p:spPr>
      </p:pic>
      <p:sp>
        <p:nvSpPr>
          <p:cNvPr id="5" name="Metin kutusu 4">
            <a:extLst>
              <a:ext uri="{FF2B5EF4-FFF2-40B4-BE49-F238E27FC236}">
                <a16:creationId xmlns:a16="http://schemas.microsoft.com/office/drawing/2014/main" id="{C1306187-6575-47FF-881A-04892E38F692}"/>
              </a:ext>
            </a:extLst>
          </p:cNvPr>
          <p:cNvSpPr txBox="1"/>
          <p:nvPr/>
        </p:nvSpPr>
        <p:spPr>
          <a:xfrm>
            <a:off x="4085974" y="1395599"/>
            <a:ext cx="6278250" cy="523220"/>
          </a:xfrm>
          <a:prstGeom prst="rect">
            <a:avLst/>
          </a:prstGeom>
          <a:noFill/>
        </p:spPr>
        <p:txBody>
          <a:bodyPr wrap="square">
            <a:spAutoFit/>
          </a:bodyPr>
          <a:lstStyle/>
          <a:p>
            <a:pPr algn="ctr"/>
            <a:r>
              <a:rPr lang="tr-TR" sz="2800" u="sng" dirty="0"/>
              <a:t>Hareketlilik Türleri:</a:t>
            </a:r>
          </a:p>
        </p:txBody>
      </p:sp>
      <p:sp>
        <p:nvSpPr>
          <p:cNvPr id="2" name="Akış Çizelgesi: Bağlayıcı 1">
            <a:extLst>
              <a:ext uri="{FF2B5EF4-FFF2-40B4-BE49-F238E27FC236}">
                <a16:creationId xmlns:a16="http://schemas.microsoft.com/office/drawing/2014/main" id="{90CD1989-AA98-4C6F-B1A4-82049DD6F410}"/>
              </a:ext>
            </a:extLst>
          </p:cNvPr>
          <p:cNvSpPr/>
          <p:nvPr/>
        </p:nvSpPr>
        <p:spPr>
          <a:xfrm>
            <a:off x="449094" y="3469572"/>
            <a:ext cx="1907671" cy="17639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Öğrenim Hareketliliği</a:t>
            </a:r>
          </a:p>
        </p:txBody>
      </p:sp>
      <p:sp>
        <p:nvSpPr>
          <p:cNvPr id="6" name="Akış Çizelgesi: Bağlayıcı 5">
            <a:extLst>
              <a:ext uri="{FF2B5EF4-FFF2-40B4-BE49-F238E27FC236}">
                <a16:creationId xmlns:a16="http://schemas.microsoft.com/office/drawing/2014/main" id="{8079C11C-DC91-42DE-AC2A-1A738E7CA078}"/>
              </a:ext>
            </a:extLst>
          </p:cNvPr>
          <p:cNvSpPr/>
          <p:nvPr/>
        </p:nvSpPr>
        <p:spPr>
          <a:xfrm>
            <a:off x="2525829" y="3957209"/>
            <a:ext cx="1907671" cy="17639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Staj Hareketliliği</a:t>
            </a:r>
          </a:p>
        </p:txBody>
      </p:sp>
      <p:sp>
        <p:nvSpPr>
          <p:cNvPr id="7" name="Akış Çizelgesi: Bağlayıcı 6">
            <a:extLst>
              <a:ext uri="{FF2B5EF4-FFF2-40B4-BE49-F238E27FC236}">
                <a16:creationId xmlns:a16="http://schemas.microsoft.com/office/drawing/2014/main" id="{D6792D73-0315-4CD8-846C-9A516111B506}"/>
              </a:ext>
            </a:extLst>
          </p:cNvPr>
          <p:cNvSpPr/>
          <p:nvPr/>
        </p:nvSpPr>
        <p:spPr>
          <a:xfrm>
            <a:off x="4891233" y="3673044"/>
            <a:ext cx="1849210" cy="1861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Karma Hareketlilik</a:t>
            </a:r>
          </a:p>
          <a:p>
            <a:pPr algn="ctr"/>
            <a:r>
              <a:rPr lang="tr-TR" dirty="0"/>
              <a:t>1-Öğrenim + Staj</a:t>
            </a:r>
          </a:p>
          <a:p>
            <a:pPr algn="ctr"/>
            <a:r>
              <a:rPr lang="tr-TR" dirty="0"/>
              <a:t>2- </a:t>
            </a:r>
            <a:r>
              <a:rPr lang="tr-TR" dirty="0" err="1"/>
              <a:t>Physical</a:t>
            </a:r>
            <a:r>
              <a:rPr lang="tr-TR" dirty="0"/>
              <a:t> + Virtual</a:t>
            </a:r>
          </a:p>
        </p:txBody>
      </p:sp>
      <p:sp>
        <p:nvSpPr>
          <p:cNvPr id="8" name="Akış Çizelgesi: Bağlayıcı 7">
            <a:extLst>
              <a:ext uri="{FF2B5EF4-FFF2-40B4-BE49-F238E27FC236}">
                <a16:creationId xmlns:a16="http://schemas.microsoft.com/office/drawing/2014/main" id="{2FC44B49-5EC3-41AB-8CD3-A507F85E8045}"/>
              </a:ext>
            </a:extLst>
          </p:cNvPr>
          <p:cNvSpPr/>
          <p:nvPr/>
        </p:nvSpPr>
        <p:spPr>
          <a:xfrm>
            <a:off x="6999047" y="2933845"/>
            <a:ext cx="2280537" cy="22123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Doktora Hareketliliği</a:t>
            </a:r>
          </a:p>
          <a:p>
            <a:pPr algn="ctr"/>
            <a:r>
              <a:rPr lang="tr-TR" dirty="0"/>
              <a:t>1-Kısa Dönem (5-30 gün)</a:t>
            </a:r>
          </a:p>
          <a:p>
            <a:pPr algn="ctr"/>
            <a:r>
              <a:rPr lang="tr-TR" dirty="0"/>
              <a:t>2- Uzun Dönem</a:t>
            </a:r>
          </a:p>
          <a:p>
            <a:pPr algn="ctr"/>
            <a:r>
              <a:rPr lang="tr-TR" dirty="0"/>
              <a:t>(2-12 ay)</a:t>
            </a:r>
          </a:p>
        </p:txBody>
      </p:sp>
      <p:cxnSp>
        <p:nvCxnSpPr>
          <p:cNvPr id="9" name="Düz Ok Bağlayıcısı 8">
            <a:extLst>
              <a:ext uri="{FF2B5EF4-FFF2-40B4-BE49-F238E27FC236}">
                <a16:creationId xmlns:a16="http://schemas.microsoft.com/office/drawing/2014/main" id="{363EEC00-8B41-460B-BDC7-5A6FCA7FE7B5}"/>
              </a:ext>
            </a:extLst>
          </p:cNvPr>
          <p:cNvCxnSpPr>
            <a:cxnSpLocks/>
          </p:cNvCxnSpPr>
          <p:nvPr/>
        </p:nvCxnSpPr>
        <p:spPr>
          <a:xfrm>
            <a:off x="10651206" y="3000386"/>
            <a:ext cx="27600" cy="469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96B36DC3-1B3F-471B-BD0A-7A43FBD1E254}"/>
              </a:ext>
            </a:extLst>
          </p:cNvPr>
          <p:cNvCxnSpPr>
            <a:cxnSpLocks/>
          </p:cNvCxnSpPr>
          <p:nvPr/>
        </p:nvCxnSpPr>
        <p:spPr>
          <a:xfrm>
            <a:off x="4844604" y="2870741"/>
            <a:ext cx="402540" cy="537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EAC62F3D-CB92-4E10-958E-56686DCABAAD}"/>
              </a:ext>
            </a:extLst>
          </p:cNvPr>
          <p:cNvCxnSpPr>
            <a:cxnSpLocks/>
          </p:cNvCxnSpPr>
          <p:nvPr/>
        </p:nvCxnSpPr>
        <p:spPr>
          <a:xfrm flipH="1">
            <a:off x="3428231" y="3129928"/>
            <a:ext cx="7979" cy="59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1766C616-611F-4ADC-BCEF-AC0185DCDF27}"/>
              </a:ext>
            </a:extLst>
          </p:cNvPr>
          <p:cNvCxnSpPr>
            <a:cxnSpLocks/>
          </p:cNvCxnSpPr>
          <p:nvPr/>
        </p:nvCxnSpPr>
        <p:spPr>
          <a:xfrm flipH="1">
            <a:off x="1889199" y="2825612"/>
            <a:ext cx="622851" cy="46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Akış Çizelgesi: Karar 2">
            <a:extLst>
              <a:ext uri="{FF2B5EF4-FFF2-40B4-BE49-F238E27FC236}">
                <a16:creationId xmlns:a16="http://schemas.microsoft.com/office/drawing/2014/main" id="{ECCC0167-B487-41D9-A58D-2BBEAC73CF41}"/>
              </a:ext>
            </a:extLst>
          </p:cNvPr>
          <p:cNvSpPr/>
          <p:nvPr/>
        </p:nvSpPr>
        <p:spPr>
          <a:xfrm>
            <a:off x="2097389" y="1502891"/>
            <a:ext cx="3250620" cy="140934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Öğrencilerimiz için:</a:t>
            </a:r>
          </a:p>
        </p:txBody>
      </p:sp>
      <p:sp>
        <p:nvSpPr>
          <p:cNvPr id="17" name="Akış Çizelgesi: Karar 16">
            <a:extLst>
              <a:ext uri="{FF2B5EF4-FFF2-40B4-BE49-F238E27FC236}">
                <a16:creationId xmlns:a16="http://schemas.microsoft.com/office/drawing/2014/main" id="{07A0F609-B236-4CC9-B9D2-35B49966D573}"/>
              </a:ext>
            </a:extLst>
          </p:cNvPr>
          <p:cNvSpPr/>
          <p:nvPr/>
        </p:nvSpPr>
        <p:spPr>
          <a:xfrm>
            <a:off x="9102188" y="1629428"/>
            <a:ext cx="2524881" cy="130441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İdari Personelimiz için:</a:t>
            </a:r>
          </a:p>
        </p:txBody>
      </p:sp>
      <p:cxnSp>
        <p:nvCxnSpPr>
          <p:cNvPr id="18" name="Düz Ok Bağlayıcısı 17">
            <a:extLst>
              <a:ext uri="{FF2B5EF4-FFF2-40B4-BE49-F238E27FC236}">
                <a16:creationId xmlns:a16="http://schemas.microsoft.com/office/drawing/2014/main" id="{D5FEB6D6-5938-41BB-99E8-BC62390207A3}"/>
              </a:ext>
            </a:extLst>
          </p:cNvPr>
          <p:cNvCxnSpPr>
            <a:cxnSpLocks/>
          </p:cNvCxnSpPr>
          <p:nvPr/>
        </p:nvCxnSpPr>
        <p:spPr>
          <a:xfrm>
            <a:off x="5505748" y="2532926"/>
            <a:ext cx="1234695" cy="526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kış Çizelgesi: Bağlayıcı 24">
            <a:extLst>
              <a:ext uri="{FF2B5EF4-FFF2-40B4-BE49-F238E27FC236}">
                <a16:creationId xmlns:a16="http://schemas.microsoft.com/office/drawing/2014/main" id="{50391DBC-E3A8-4BBF-A0DA-6453F1CCF582}"/>
              </a:ext>
            </a:extLst>
          </p:cNvPr>
          <p:cNvSpPr/>
          <p:nvPr/>
        </p:nvSpPr>
        <p:spPr>
          <a:xfrm>
            <a:off x="9871887" y="3698443"/>
            <a:ext cx="1907671" cy="17639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Personel Eğitim Alma Hareketliliği</a:t>
            </a:r>
          </a:p>
        </p:txBody>
      </p:sp>
      <p:cxnSp>
        <p:nvCxnSpPr>
          <p:cNvPr id="29" name="Düz Ok Bağlayıcısı 28">
            <a:extLst>
              <a:ext uri="{FF2B5EF4-FFF2-40B4-BE49-F238E27FC236}">
                <a16:creationId xmlns:a16="http://schemas.microsoft.com/office/drawing/2014/main" id="{1220DD81-12B8-4085-BC73-38F118DAB24D}"/>
              </a:ext>
            </a:extLst>
          </p:cNvPr>
          <p:cNvCxnSpPr>
            <a:cxnSpLocks/>
          </p:cNvCxnSpPr>
          <p:nvPr/>
        </p:nvCxnSpPr>
        <p:spPr>
          <a:xfrm flipH="1">
            <a:off x="9294739" y="2833099"/>
            <a:ext cx="430301" cy="334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4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a:extLst>
              <a:ext uri="{FF2B5EF4-FFF2-40B4-BE49-F238E27FC236}">
                <a16:creationId xmlns:a16="http://schemas.microsoft.com/office/drawing/2014/main" id="{65008C27-1DCC-4894-B0EF-B555A5EB5851}"/>
              </a:ext>
            </a:extLst>
          </p:cNvPr>
          <p:cNvPicPr>
            <a:picLocks noChangeAspect="1"/>
          </p:cNvPicPr>
          <p:nvPr/>
        </p:nvPicPr>
        <p:blipFill>
          <a:blip r:embed="rId2" cstate="print"/>
          <a:stretch>
            <a:fillRect/>
          </a:stretch>
        </p:blipFill>
        <p:spPr>
          <a:xfrm>
            <a:off x="-176463" y="318"/>
            <a:ext cx="12368463" cy="6857365"/>
          </a:xfrm>
          <a:prstGeom prst="rect">
            <a:avLst/>
          </a:prstGeom>
        </p:spPr>
      </p:pic>
      <p:sp>
        <p:nvSpPr>
          <p:cNvPr id="6" name="Metin kutusu 5">
            <a:extLst>
              <a:ext uri="{FF2B5EF4-FFF2-40B4-BE49-F238E27FC236}">
                <a16:creationId xmlns:a16="http://schemas.microsoft.com/office/drawing/2014/main" id="{253853F4-7013-471A-9CCE-DD4F45FE4FCF}"/>
              </a:ext>
            </a:extLst>
          </p:cNvPr>
          <p:cNvSpPr txBox="1"/>
          <p:nvPr/>
        </p:nvSpPr>
        <p:spPr>
          <a:xfrm>
            <a:off x="4988797" y="1285354"/>
            <a:ext cx="1628655" cy="461665"/>
          </a:xfrm>
          <a:prstGeom prst="rect">
            <a:avLst/>
          </a:prstGeom>
          <a:noFill/>
        </p:spPr>
        <p:txBody>
          <a:bodyPr wrap="square" rtlCol="0">
            <a:spAutoFit/>
          </a:bodyPr>
          <a:lstStyle/>
          <a:p>
            <a:r>
              <a:rPr lang="tr-TR" sz="2400" b="1" u="sng" dirty="0"/>
              <a:t>SÜREÇLER:</a:t>
            </a:r>
          </a:p>
        </p:txBody>
      </p:sp>
      <p:sp>
        <p:nvSpPr>
          <p:cNvPr id="2" name="Ok: Sağ 1">
            <a:extLst>
              <a:ext uri="{FF2B5EF4-FFF2-40B4-BE49-F238E27FC236}">
                <a16:creationId xmlns:a16="http://schemas.microsoft.com/office/drawing/2014/main" id="{3A40A506-AE91-4E34-9904-63F441398FE6}"/>
              </a:ext>
            </a:extLst>
          </p:cNvPr>
          <p:cNvSpPr/>
          <p:nvPr/>
        </p:nvSpPr>
        <p:spPr>
          <a:xfrm>
            <a:off x="807448" y="1972745"/>
            <a:ext cx="1715678" cy="1336063"/>
          </a:xfrm>
          <a:prstGeom prst="rightArrow">
            <a:avLst>
              <a:gd name="adj1" fmla="val 47652"/>
              <a:gd name="adj2" fmla="val 5469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İNGİLİZCE SINAVI</a:t>
            </a:r>
          </a:p>
        </p:txBody>
      </p:sp>
      <p:sp>
        <p:nvSpPr>
          <p:cNvPr id="7" name="Ok: Sağ 6">
            <a:extLst>
              <a:ext uri="{FF2B5EF4-FFF2-40B4-BE49-F238E27FC236}">
                <a16:creationId xmlns:a16="http://schemas.microsoft.com/office/drawing/2014/main" id="{41602808-3538-4C47-A453-CDD27B53F6EC}"/>
              </a:ext>
            </a:extLst>
          </p:cNvPr>
          <p:cNvSpPr/>
          <p:nvPr/>
        </p:nvSpPr>
        <p:spPr>
          <a:xfrm>
            <a:off x="2694661" y="1972745"/>
            <a:ext cx="1715678" cy="13360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BAŞVURU</a:t>
            </a:r>
          </a:p>
        </p:txBody>
      </p:sp>
      <p:sp>
        <p:nvSpPr>
          <p:cNvPr id="8" name="Ok: Sağ 7">
            <a:extLst>
              <a:ext uri="{FF2B5EF4-FFF2-40B4-BE49-F238E27FC236}">
                <a16:creationId xmlns:a16="http://schemas.microsoft.com/office/drawing/2014/main" id="{17FDCD9D-F5BA-43F9-8A03-25E28AFAD9D2}"/>
              </a:ext>
            </a:extLst>
          </p:cNvPr>
          <p:cNvSpPr/>
          <p:nvPr/>
        </p:nvSpPr>
        <p:spPr>
          <a:xfrm>
            <a:off x="4628585" y="1972745"/>
            <a:ext cx="1883343" cy="13360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ÖN DEĞERLENDİRME</a:t>
            </a:r>
          </a:p>
        </p:txBody>
      </p:sp>
      <p:sp>
        <p:nvSpPr>
          <p:cNvPr id="9" name="Ok: Sağ 8">
            <a:extLst>
              <a:ext uri="{FF2B5EF4-FFF2-40B4-BE49-F238E27FC236}">
                <a16:creationId xmlns:a16="http://schemas.microsoft.com/office/drawing/2014/main" id="{4C363973-F4F6-4491-901F-BC78CF15CA8F}"/>
              </a:ext>
            </a:extLst>
          </p:cNvPr>
          <p:cNvSpPr/>
          <p:nvPr/>
        </p:nvSpPr>
        <p:spPr>
          <a:xfrm>
            <a:off x="6730174" y="1972745"/>
            <a:ext cx="1715678" cy="13360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İTİRAZ HAFTASI</a:t>
            </a:r>
          </a:p>
        </p:txBody>
      </p:sp>
      <p:sp>
        <p:nvSpPr>
          <p:cNvPr id="12" name="Ok: Sol 11">
            <a:extLst>
              <a:ext uri="{FF2B5EF4-FFF2-40B4-BE49-F238E27FC236}">
                <a16:creationId xmlns:a16="http://schemas.microsoft.com/office/drawing/2014/main" id="{892C7F21-54F3-4E05-916C-D1EE82B1D310}"/>
              </a:ext>
            </a:extLst>
          </p:cNvPr>
          <p:cNvSpPr/>
          <p:nvPr/>
        </p:nvSpPr>
        <p:spPr>
          <a:xfrm>
            <a:off x="6258672" y="4236771"/>
            <a:ext cx="1996066" cy="115172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NOMİNASYON</a:t>
            </a:r>
          </a:p>
        </p:txBody>
      </p:sp>
      <p:sp>
        <p:nvSpPr>
          <p:cNvPr id="13" name="Ok: Sol 12">
            <a:extLst>
              <a:ext uri="{FF2B5EF4-FFF2-40B4-BE49-F238E27FC236}">
                <a16:creationId xmlns:a16="http://schemas.microsoft.com/office/drawing/2014/main" id="{07F648FB-AF54-4EFB-BA42-1A31CC1E5659}"/>
              </a:ext>
            </a:extLst>
          </p:cNvPr>
          <p:cNvSpPr/>
          <p:nvPr/>
        </p:nvSpPr>
        <p:spPr>
          <a:xfrm>
            <a:off x="3752878" y="4182442"/>
            <a:ext cx="1996066" cy="115172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KARŞI KURUM BAŞVURU</a:t>
            </a:r>
          </a:p>
        </p:txBody>
      </p:sp>
      <p:sp>
        <p:nvSpPr>
          <p:cNvPr id="14" name="Dikdörtgen 13">
            <a:extLst>
              <a:ext uri="{FF2B5EF4-FFF2-40B4-BE49-F238E27FC236}">
                <a16:creationId xmlns:a16="http://schemas.microsoft.com/office/drawing/2014/main" id="{FF42A157-791D-4824-A039-5E4570630D4E}"/>
              </a:ext>
            </a:extLst>
          </p:cNvPr>
          <p:cNvSpPr/>
          <p:nvPr/>
        </p:nvSpPr>
        <p:spPr>
          <a:xfrm>
            <a:off x="731474" y="4052432"/>
            <a:ext cx="2321408" cy="13360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tr-TR" dirty="0"/>
              <a:t>KABUL</a:t>
            </a:r>
          </a:p>
        </p:txBody>
      </p:sp>
      <p:sp>
        <p:nvSpPr>
          <p:cNvPr id="17" name="Açıklama Balonu: Aşağı Ok 16">
            <a:extLst>
              <a:ext uri="{FF2B5EF4-FFF2-40B4-BE49-F238E27FC236}">
                <a16:creationId xmlns:a16="http://schemas.microsoft.com/office/drawing/2014/main" id="{80986C21-13C7-438D-8675-CB82D3E034EF}"/>
              </a:ext>
            </a:extLst>
          </p:cNvPr>
          <p:cNvSpPr/>
          <p:nvPr/>
        </p:nvSpPr>
        <p:spPr>
          <a:xfrm>
            <a:off x="8924308" y="2069819"/>
            <a:ext cx="1894788" cy="1406763"/>
          </a:xfrm>
          <a:prstGeom prst="down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lumMod val="95000"/>
                    <a:lumOff val="5000"/>
                  </a:schemeClr>
                </a:solidFill>
              </a:rPr>
              <a:t>NİHAİ SONUÇLAR</a:t>
            </a:r>
          </a:p>
        </p:txBody>
      </p:sp>
      <p:sp>
        <p:nvSpPr>
          <p:cNvPr id="18" name="Açıklama Balonu: Sol Ok 17">
            <a:extLst>
              <a:ext uri="{FF2B5EF4-FFF2-40B4-BE49-F238E27FC236}">
                <a16:creationId xmlns:a16="http://schemas.microsoft.com/office/drawing/2014/main" id="{8B43030D-5379-4F0E-B9A0-285D22AAC708}"/>
              </a:ext>
            </a:extLst>
          </p:cNvPr>
          <p:cNvSpPr/>
          <p:nvPr/>
        </p:nvSpPr>
        <p:spPr>
          <a:xfrm>
            <a:off x="8681859" y="4128113"/>
            <a:ext cx="2321408" cy="1206053"/>
          </a:xfrm>
          <a:prstGeom prst="lef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rPr>
              <a:t>KAZANANLAR TOPLANTISI</a:t>
            </a:r>
          </a:p>
        </p:txBody>
      </p:sp>
    </p:spTree>
    <p:extLst>
      <p:ext uri="{BB962C8B-B14F-4D97-AF65-F5344CB8AC3E}">
        <p14:creationId xmlns:p14="http://schemas.microsoft.com/office/powerpoint/2010/main" val="23050519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714</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Teması</vt:lpstr>
      <vt:lpstr>Erasmus Programı Bilgilendirme Sunumu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Alanya Alaaddin Keykubat Üniversitesi  Akademik Personel Bilgilendirme Toplantısı 24 Aralık 2021</dc:title>
  <dc:creator>KORAY KAYA</dc:creator>
  <cp:lastModifiedBy>EREN İRFANOĞLU</cp:lastModifiedBy>
  <cp:revision>57</cp:revision>
  <dcterms:created xsi:type="dcterms:W3CDTF">2021-12-23T20:11:29Z</dcterms:created>
  <dcterms:modified xsi:type="dcterms:W3CDTF">2023-02-01T10:07:56Z</dcterms:modified>
</cp:coreProperties>
</file>